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91" r:id="rId2"/>
    <p:sldId id="313" r:id="rId3"/>
    <p:sldId id="294" r:id="rId4"/>
    <p:sldId id="295" r:id="rId5"/>
    <p:sldId id="296" r:id="rId6"/>
    <p:sldId id="297" r:id="rId7"/>
    <p:sldId id="292" r:id="rId8"/>
    <p:sldId id="298" r:id="rId9"/>
    <p:sldId id="299" r:id="rId10"/>
    <p:sldId id="300" r:id="rId11"/>
    <p:sldId id="301" r:id="rId12"/>
    <p:sldId id="302" r:id="rId13"/>
    <p:sldId id="303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82" r:id="rId22"/>
    <p:sldId id="283" r:id="rId23"/>
    <p:sldId id="284" r:id="rId24"/>
    <p:sldId id="285" r:id="rId25"/>
    <p:sldId id="286" r:id="rId26"/>
    <p:sldId id="287" r:id="rId27"/>
    <p:sldId id="304" r:id="rId28"/>
    <p:sldId id="305" r:id="rId29"/>
    <p:sldId id="306" r:id="rId30"/>
    <p:sldId id="314" r:id="rId31"/>
    <p:sldId id="316" r:id="rId32"/>
    <p:sldId id="317" r:id="rId33"/>
    <p:sldId id="315" r:id="rId34"/>
    <p:sldId id="293" r:id="rId35"/>
    <p:sldId id="318" r:id="rId36"/>
    <p:sldId id="307" r:id="rId37"/>
    <p:sldId id="290" r:id="rId38"/>
    <p:sldId id="311" r:id="rId39"/>
    <p:sldId id="309" r:id="rId40"/>
    <p:sldId id="312" r:id="rId41"/>
    <p:sldId id="319" r:id="rId42"/>
    <p:sldId id="257" r:id="rId4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85"/>
  </p:normalViewPr>
  <p:slideViewPr>
    <p:cSldViewPr snapToGrid="0" snapToObjects="1">
      <p:cViewPr varScale="1">
        <p:scale>
          <a:sx n="89" d="100"/>
          <a:sy n="89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jpg>
</file>

<file path=ppt/media/image11.jpg>
</file>

<file path=ppt/media/image12.jpg>
</file>

<file path=ppt/media/image13.gif>
</file>

<file path=ppt/media/image14.png>
</file>

<file path=ppt/media/image15.gif>
</file>

<file path=ppt/media/image16.jpg>
</file>

<file path=ppt/media/image17.png>
</file>

<file path=ppt/media/image18.jpg>
</file>

<file path=ppt/media/image19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65F66B-D0E3-D84C-9B74-1B8DA4DEA34E}" type="datetimeFigureOut">
              <a:rPr lang="en-US" smtClean="0"/>
              <a:t>7/13/24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A0BB4-42AA-8B49-B4BB-2B27C125D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6836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798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5024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3670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272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4003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00829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5426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227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713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8691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29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6155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38309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6A0BB4-42AA-8B49-B4BB-2B27C125D48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472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8502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717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240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717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267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112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5201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2821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00285C-29E3-FF4E-8B8B-94B56CC9564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839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65C6A-C79E-7F46-A1E7-2C9841AD6E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35AC0C-E43C-C641-9B35-A8BE9B209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D2552-BED1-214D-A080-14C508C4C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97408B-0743-DE44-9C05-B49B0B69D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BD854B-348F-AC4F-A292-4C0107925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27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A5305-6341-7648-9B84-36C150432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AD7160-09C2-A74F-8DE1-DE63C1F9AC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2FD88C-3E19-6F4A-ABAC-73C76A33F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DB2F2-A0E8-124C-8AF9-78F7F906F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03F0E-5208-B54A-96AE-7776035C6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981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F4E867-AB30-0F47-B2B6-09E7C8DAE5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32AEA5-DE56-CD46-AE20-F2D4F0BBB3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7364F3-B6A0-CB4D-B210-A4F1BB63E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56F64-9D3E-1F48-A3A7-8B39BC766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88D50-0232-9048-A097-DAC859E5D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1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05930-4A36-8949-B2CB-704D9ADA6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6324F-DDBF-BB45-AAC7-346EE535E3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5AB80-14C7-AF45-B868-4BA92EA75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34D7F-4881-ED49-A985-051361D3F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872BE7-0546-E844-8D84-B398450F1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29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AF62B-B477-3D4D-A042-0EDEE2EE8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DD9BE-F3FA-C24B-B3CE-A8E4BF276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3E6B46-EEC4-B040-AE73-F92DFBC5C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7C2E2-B456-F849-B61B-355A8B8B1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ACECA-ABDC-AF42-B7CB-02F18024C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28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7AD00-A836-504B-B009-91278ADDA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94174-9452-4D46-89DA-6E70B974B9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2E15FE-78A8-2246-BDAE-43FFA79C68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591EAC-83CF-874E-B9AE-497A6D1FB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22B5B0-8158-3344-9EE7-A9E1E8AC8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AB7D7-2248-2441-A55E-3DFBF3E02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450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46FDB-AAFE-7D49-BA64-228A94D3A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C50E37-D1ED-4644-945D-89501B51B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64F97E-AF72-7546-A4F5-9E18299D02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EA6268-65B7-584C-B538-35ED90AE52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7AEA4D-5E20-8140-90F4-A6FA72946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575B9C-0189-3044-B0E7-920BE2C16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7FD548-EF10-424D-A4BC-357C8B5B0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72CE8D-2BA9-4541-BDF9-37F18129D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18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6A08D-02A3-D14C-8F20-B1A95FD04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B44485-4D3C-1E4A-9BF1-23A27A792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3E2AD7-B1C5-114D-A587-2A3D765D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D01495-3898-F74D-BA36-3972D1556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211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A93FD05-B684-4644-AF19-158175588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E39CD-0047-2F48-957F-9C50DBB4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B871D3-A081-1240-A520-2621FA3F0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735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44068-0D4E-F841-B038-945EE0E93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13FF7-35CF-234E-A5DB-05EE5DFC3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6E02F8-3C94-0D4A-BDCA-4BD70112F8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2FB69F-E44D-1C4A-A7D9-62E50BA99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855C0C-9328-BA4F-8614-F081D8DD0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7B71B-AAB6-D849-9E48-F9F99535D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603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A6673-DC12-1D40-83E5-3B62E12DD5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82997A-8CA4-284C-82F7-1D844E37C7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16B7AA-9BA7-5F40-967A-E74E5CC5E6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5CEB49-7CBC-F94B-A19D-765907F05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A00655-F367-D047-A175-5151EC023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B2ED07-D776-9D44-B9DD-0B7A94E11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54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C972B4-5FAE-814A-8321-3DEFC4A20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D6EAF1-7D24-5141-AC75-3876C8690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C89CC9-00D1-6F48-BFBF-220D6DE1CA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A92F6F-9362-5141-8392-448DDA6A14C9}" type="datetimeFigureOut">
              <a:rPr lang="en-US" smtClean="0"/>
              <a:t>7/13/24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18DC7-4361-4D47-A1F3-720ACCA860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EA0041-4F48-B04E-A45E-3FBE1F01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33D1D-F2DE-484F-B2C5-A7D5F2FAA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68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DNA#/media/File:Phosphate_backbone.jpg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mmons.wikimedia.org/wiki/File:Process_of_transcription_%2813080846733%29.jpg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Messenger_RNA#/media/File:DNA_transcription.svg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DNA_and_RNA_codon_tables#/media/File:Aminoacids_table.svg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www.khanacademy.org/science/biology/gene-expression-central-dogma/translation-polypeptides/a/the-stages-of-translation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225_Peptide_Bond-01.jp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enome.gov/genetics-glossary/Chromosome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genome.gov/genetics-glossary/Karyotyp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kids.britannica.com/kids/assembly/view/114928" TargetMode="External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biologydictionary.net/missense-mutation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evolution.berkeley.edu/dna-and-mutations/types-of-mutations/" TargetMode="External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biologydictionary.net/missense-mutation/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DNA_and_RNA_codon_tables#/media/File:Aminoacids_table.svg" TargetMode="Externa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AllelemodWlocus%26karyotype_eng.png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kesaint-antoine/comp_bio_seminar/tree/main/project2/dat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bioinformatics.org/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7170"/>
            <a:ext cx="9144000" cy="923661"/>
          </a:xfrm>
        </p:spPr>
        <p:txBody>
          <a:bodyPr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Intro to Genomics</a:t>
            </a:r>
          </a:p>
        </p:txBody>
      </p:sp>
    </p:spTree>
    <p:extLst>
      <p:ext uri="{BB962C8B-B14F-4D97-AF65-F5344CB8AC3E}">
        <p14:creationId xmlns:p14="http://schemas.microsoft.com/office/powerpoint/2010/main" val="2133799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ED3AE7-57A2-1943-8A5F-7C8BC1302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3318934" y="118533"/>
            <a:ext cx="1385512" cy="2624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DE44A-63E7-D841-8141-0AEF98069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6620933" y="0"/>
            <a:ext cx="1513489" cy="27431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D8AB1A-030A-B541-9932-38F256AC0020}"/>
              </a:ext>
            </a:extLst>
          </p:cNvPr>
          <p:cNvSpPr txBox="1"/>
          <p:nvPr/>
        </p:nvSpPr>
        <p:spPr>
          <a:xfrm>
            <a:off x="53917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B048B90D-370D-7344-9B05-032FAA2F0057}"/>
              </a:ext>
            </a:extLst>
          </p:cNvPr>
          <p:cNvSpPr/>
          <p:nvPr/>
        </p:nvSpPr>
        <p:spPr>
          <a:xfrm>
            <a:off x="46069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955F2-8BE1-B842-8246-A3771C334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4986867" y="4233334"/>
            <a:ext cx="1385512" cy="2624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4FE0F-F3B1-E245-A449-315DDA70F7F7}"/>
              </a:ext>
            </a:extLst>
          </p:cNvPr>
          <p:cNvSpPr txBox="1"/>
          <p:nvPr/>
        </p:nvSpPr>
        <p:spPr>
          <a:xfrm>
            <a:off x="5244247" y="3771669"/>
            <a:ext cx="870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100%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D83246-F182-7043-9CAC-1D84DD0D0E09}"/>
              </a:ext>
            </a:extLst>
          </p:cNvPr>
          <p:cNvSpPr txBox="1"/>
          <p:nvPr/>
        </p:nvSpPr>
        <p:spPr>
          <a:xfrm>
            <a:off x="1939712" y="399814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83BA9E-A1D4-3044-B137-86091C6505C3}"/>
              </a:ext>
            </a:extLst>
          </p:cNvPr>
          <p:cNvSpPr txBox="1"/>
          <p:nvPr/>
        </p:nvSpPr>
        <p:spPr>
          <a:xfrm>
            <a:off x="8635787" y="399814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0F22CC-2DBB-4E41-A457-D58F7571A93E}"/>
              </a:ext>
            </a:extLst>
          </p:cNvPr>
          <p:cNvSpPr txBox="1"/>
          <p:nvPr/>
        </p:nvSpPr>
        <p:spPr>
          <a:xfrm>
            <a:off x="6626064" y="4467889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</p:spTree>
    <p:extLst>
      <p:ext uri="{BB962C8B-B14F-4D97-AF65-F5344CB8AC3E}">
        <p14:creationId xmlns:p14="http://schemas.microsoft.com/office/powerpoint/2010/main" val="8899973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ED3AE7-57A2-1943-8A5F-7C8BC1302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372534" y="118533"/>
            <a:ext cx="1385512" cy="2624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DE44A-63E7-D841-8141-0AEF98069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3674533" y="0"/>
            <a:ext cx="1513489" cy="27431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D8AB1A-030A-B541-9932-38F256AC0020}"/>
              </a:ext>
            </a:extLst>
          </p:cNvPr>
          <p:cNvSpPr txBox="1"/>
          <p:nvPr/>
        </p:nvSpPr>
        <p:spPr>
          <a:xfrm>
            <a:off x="24453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B048B90D-370D-7344-9B05-032FAA2F0057}"/>
              </a:ext>
            </a:extLst>
          </p:cNvPr>
          <p:cNvSpPr/>
          <p:nvPr/>
        </p:nvSpPr>
        <p:spPr>
          <a:xfrm>
            <a:off x="16605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955F2-8BE1-B842-8246-A3771C334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2040467" y="4233334"/>
            <a:ext cx="1385512" cy="2624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4FE0F-F3B1-E245-A449-315DDA70F7F7}"/>
              </a:ext>
            </a:extLst>
          </p:cNvPr>
          <p:cNvSpPr txBox="1"/>
          <p:nvPr/>
        </p:nvSpPr>
        <p:spPr>
          <a:xfrm>
            <a:off x="2297847" y="3771669"/>
            <a:ext cx="870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100%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934B05-94BA-E14A-BF65-49C9C6740B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6874934" y="118533"/>
            <a:ext cx="1385512" cy="26246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40655C-2F8B-9849-9916-2FAE8E4C788E}"/>
              </a:ext>
            </a:extLst>
          </p:cNvPr>
          <p:cNvSpPr txBox="1"/>
          <p:nvPr/>
        </p:nvSpPr>
        <p:spPr>
          <a:xfrm>
            <a:off x="89477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D5009FFA-FA22-AE42-8AC3-635ACEC15156}"/>
              </a:ext>
            </a:extLst>
          </p:cNvPr>
          <p:cNvSpPr/>
          <p:nvPr/>
        </p:nvSpPr>
        <p:spPr>
          <a:xfrm>
            <a:off x="81629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26CF9E-1077-2A44-9C9F-45101453EB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7470228" y="4225664"/>
            <a:ext cx="1385512" cy="26246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36E86CB-5A11-5C45-84D2-A76FB14EE1BA}"/>
              </a:ext>
            </a:extLst>
          </p:cNvPr>
          <p:cNvSpPr txBox="1"/>
          <p:nvPr/>
        </p:nvSpPr>
        <p:spPr>
          <a:xfrm>
            <a:off x="7802949" y="367486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75%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D5AF5E-43FA-5E42-830F-92D1BC9941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9489623" y="4114801"/>
            <a:ext cx="1513489" cy="27431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2FD803-DBB4-7D43-A7EE-312BAEF60C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10176932" y="118533"/>
            <a:ext cx="1385512" cy="262466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87DA1B7-83AE-6740-B07F-5D1B1906D564}"/>
              </a:ext>
            </a:extLst>
          </p:cNvPr>
          <p:cNvSpPr txBox="1"/>
          <p:nvPr/>
        </p:nvSpPr>
        <p:spPr>
          <a:xfrm>
            <a:off x="9886332" y="367486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25%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0AE2F7C-C995-CE4E-831B-8A02C0D24C57}"/>
              </a:ext>
            </a:extLst>
          </p:cNvPr>
          <p:cNvCxnSpPr>
            <a:cxnSpLocks/>
          </p:cNvCxnSpPr>
          <p:nvPr/>
        </p:nvCxnSpPr>
        <p:spPr>
          <a:xfrm flipV="1">
            <a:off x="4052683" y="1430866"/>
            <a:ext cx="2477043" cy="3598334"/>
          </a:xfrm>
          <a:prstGeom prst="straightConnector1">
            <a:avLst/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452B494-3068-5846-A3C5-055A61610173}"/>
              </a:ext>
            </a:extLst>
          </p:cNvPr>
          <p:cNvSpPr txBox="1"/>
          <p:nvPr/>
        </p:nvSpPr>
        <p:spPr>
          <a:xfrm>
            <a:off x="1619488" y="163720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6EF0871-9443-8C45-8C81-FD7E92338D33}"/>
              </a:ext>
            </a:extLst>
          </p:cNvPr>
          <p:cNvSpPr txBox="1"/>
          <p:nvPr/>
        </p:nvSpPr>
        <p:spPr>
          <a:xfrm>
            <a:off x="5188022" y="118533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EC8444E-595E-A645-A482-0E34D7319406}"/>
              </a:ext>
            </a:extLst>
          </p:cNvPr>
          <p:cNvSpPr txBox="1"/>
          <p:nvPr/>
        </p:nvSpPr>
        <p:spPr>
          <a:xfrm>
            <a:off x="1116129" y="4309003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343A1E-96B1-524A-BF15-FB80B2C4BB94}"/>
              </a:ext>
            </a:extLst>
          </p:cNvPr>
          <p:cNvSpPr txBox="1"/>
          <p:nvPr/>
        </p:nvSpPr>
        <p:spPr>
          <a:xfrm>
            <a:off x="8102039" y="110547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459FF3-AED6-F34C-94E4-1A4CB30325D0}"/>
              </a:ext>
            </a:extLst>
          </p:cNvPr>
          <p:cNvSpPr txBox="1"/>
          <p:nvPr/>
        </p:nvSpPr>
        <p:spPr>
          <a:xfrm>
            <a:off x="9526379" y="118533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611103D-7F1D-6B43-A0A9-3570D3E34898}"/>
              </a:ext>
            </a:extLst>
          </p:cNvPr>
          <p:cNvSpPr txBox="1"/>
          <p:nvPr/>
        </p:nvSpPr>
        <p:spPr>
          <a:xfrm>
            <a:off x="5347029" y="4407290"/>
            <a:ext cx="266264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25% BB</a:t>
            </a:r>
          </a:p>
          <a:p>
            <a:pPr algn="ctr"/>
            <a:r>
              <a:rPr lang="en-US" sz="3200" b="1" dirty="0"/>
              <a:t>50% Bb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918251C-105E-934A-9C6B-4C125F75B3C6}"/>
              </a:ext>
            </a:extLst>
          </p:cNvPr>
          <p:cNvSpPr txBox="1"/>
          <p:nvPr/>
        </p:nvSpPr>
        <p:spPr>
          <a:xfrm>
            <a:off x="10869688" y="4053347"/>
            <a:ext cx="8419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bb</a:t>
            </a:r>
          </a:p>
        </p:txBody>
      </p:sp>
    </p:spTree>
    <p:extLst>
      <p:ext uri="{BB962C8B-B14F-4D97-AF65-F5344CB8AC3E}">
        <p14:creationId xmlns:p14="http://schemas.microsoft.com/office/powerpoint/2010/main" val="424381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7170"/>
            <a:ext cx="9144000" cy="923661"/>
          </a:xfrm>
        </p:spPr>
        <p:txBody>
          <a:bodyPr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Review From Yesterday</a:t>
            </a:r>
          </a:p>
        </p:txBody>
      </p:sp>
    </p:spTree>
    <p:extLst>
      <p:ext uri="{BB962C8B-B14F-4D97-AF65-F5344CB8AC3E}">
        <p14:creationId xmlns:p14="http://schemas.microsoft.com/office/powerpoint/2010/main" val="689209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4460D4-A3DB-2341-BF75-12124EE01F88}"/>
              </a:ext>
            </a:extLst>
          </p:cNvPr>
          <p:cNvSpPr/>
          <p:nvPr/>
        </p:nvSpPr>
        <p:spPr>
          <a:xfrm>
            <a:off x="2026920" y="100584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50E48B-5D2A-2345-BB71-38D7743323BB}"/>
              </a:ext>
            </a:extLst>
          </p:cNvPr>
          <p:cNvSpPr/>
          <p:nvPr/>
        </p:nvSpPr>
        <p:spPr>
          <a:xfrm>
            <a:off x="2026920" y="2898407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D6C9ED-6ACB-0249-A45C-2E1841A6C2B9}"/>
              </a:ext>
            </a:extLst>
          </p:cNvPr>
          <p:cNvSpPr/>
          <p:nvPr/>
        </p:nvSpPr>
        <p:spPr>
          <a:xfrm>
            <a:off x="5242560" y="2560320"/>
            <a:ext cx="2529840" cy="92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AD03B5-AD05-E04C-B5CE-BE64864BA35B}"/>
              </a:ext>
            </a:extLst>
          </p:cNvPr>
          <p:cNvSpPr/>
          <p:nvPr/>
        </p:nvSpPr>
        <p:spPr>
          <a:xfrm>
            <a:off x="6949440" y="302133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BE2A3F-74F8-4D4E-B3BC-903347491052}"/>
              </a:ext>
            </a:extLst>
          </p:cNvPr>
          <p:cNvSpPr/>
          <p:nvPr/>
        </p:nvSpPr>
        <p:spPr>
          <a:xfrm>
            <a:off x="5349240" y="4582517"/>
            <a:ext cx="2423160" cy="86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64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4460D4-A3DB-2341-BF75-12124EE01F88}"/>
              </a:ext>
            </a:extLst>
          </p:cNvPr>
          <p:cNvSpPr/>
          <p:nvPr/>
        </p:nvSpPr>
        <p:spPr>
          <a:xfrm>
            <a:off x="2026920" y="100584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50E48B-5D2A-2345-BB71-38D7743323BB}"/>
              </a:ext>
            </a:extLst>
          </p:cNvPr>
          <p:cNvSpPr/>
          <p:nvPr/>
        </p:nvSpPr>
        <p:spPr>
          <a:xfrm>
            <a:off x="2026920" y="2898407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4D6C9ED-6ACB-0249-A45C-2E1841A6C2B9}"/>
              </a:ext>
            </a:extLst>
          </p:cNvPr>
          <p:cNvSpPr/>
          <p:nvPr/>
        </p:nvSpPr>
        <p:spPr>
          <a:xfrm>
            <a:off x="5242560" y="2560320"/>
            <a:ext cx="2529840" cy="9220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AD03B5-AD05-E04C-B5CE-BE64864BA35B}"/>
              </a:ext>
            </a:extLst>
          </p:cNvPr>
          <p:cNvSpPr/>
          <p:nvPr/>
        </p:nvSpPr>
        <p:spPr>
          <a:xfrm>
            <a:off x="6949440" y="302133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1898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4460D4-A3DB-2341-BF75-12124EE01F88}"/>
              </a:ext>
            </a:extLst>
          </p:cNvPr>
          <p:cNvSpPr/>
          <p:nvPr/>
        </p:nvSpPr>
        <p:spPr>
          <a:xfrm>
            <a:off x="2026920" y="100584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50E48B-5D2A-2345-BB71-38D7743323BB}"/>
              </a:ext>
            </a:extLst>
          </p:cNvPr>
          <p:cNvSpPr/>
          <p:nvPr/>
        </p:nvSpPr>
        <p:spPr>
          <a:xfrm>
            <a:off x="2026920" y="2898407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AD03B5-AD05-E04C-B5CE-BE64864BA35B}"/>
              </a:ext>
            </a:extLst>
          </p:cNvPr>
          <p:cNvSpPr/>
          <p:nvPr/>
        </p:nvSpPr>
        <p:spPr>
          <a:xfrm>
            <a:off x="6949440" y="302133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5372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04460D4-A3DB-2341-BF75-12124EE01F88}"/>
              </a:ext>
            </a:extLst>
          </p:cNvPr>
          <p:cNvSpPr/>
          <p:nvPr/>
        </p:nvSpPr>
        <p:spPr>
          <a:xfrm>
            <a:off x="2026920" y="1005840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F50E48B-5D2A-2345-BB71-38D7743323BB}"/>
              </a:ext>
            </a:extLst>
          </p:cNvPr>
          <p:cNvSpPr/>
          <p:nvPr/>
        </p:nvSpPr>
        <p:spPr>
          <a:xfrm>
            <a:off x="2026920" y="2898407"/>
            <a:ext cx="2423160" cy="12344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223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41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2BD34D-E5A6-0E41-87A9-4D82CDE78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453443"/>
            <a:ext cx="8791046" cy="640455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09506DF-11E3-5249-8B3E-A38F4045681F}"/>
              </a:ext>
            </a:extLst>
          </p:cNvPr>
          <p:cNvSpPr/>
          <p:nvPr/>
        </p:nvSpPr>
        <p:spPr>
          <a:xfrm>
            <a:off x="4343400" y="1432560"/>
            <a:ext cx="2773680" cy="4526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E9F30F-FBD3-574E-A699-D7E152B62CDA}"/>
              </a:ext>
            </a:extLst>
          </p:cNvPr>
          <p:cNvSpPr/>
          <p:nvPr/>
        </p:nvSpPr>
        <p:spPr>
          <a:xfrm>
            <a:off x="4922520" y="5036820"/>
            <a:ext cx="277368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90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2BD34D-E5A6-0E41-87A9-4D82CDE78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453443"/>
            <a:ext cx="8791046" cy="6404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2717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C8207-7B5E-734D-843F-A34E24170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Epistemic Status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77E18-03FD-AE4F-95A4-AB804028BE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I’m also a beginner on this topic</a:t>
            </a:r>
          </a:p>
          <a:p>
            <a:r>
              <a:rPr lang="en-US" dirty="0"/>
              <a:t>Didn’t learn it in grad school, but recently assigned a GWAS project at my job so I’ve been teaching it to myself</a:t>
            </a:r>
          </a:p>
        </p:txBody>
      </p:sp>
    </p:spTree>
    <p:extLst>
      <p:ext uri="{BB962C8B-B14F-4D97-AF65-F5344CB8AC3E}">
        <p14:creationId xmlns:p14="http://schemas.microsoft.com/office/powerpoint/2010/main" val="2085117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19B772-EF26-A843-AD70-70692F736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3272" y="449091"/>
            <a:ext cx="10259128" cy="640890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39DEE0-CD1C-124A-90AD-6698FD644FD8}"/>
              </a:ext>
            </a:extLst>
          </p:cNvPr>
          <p:cNvSpPr txBox="1"/>
          <p:nvPr/>
        </p:nvSpPr>
        <p:spPr>
          <a:xfrm>
            <a:off x="167640" y="4541520"/>
            <a:ext cx="32156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mRNA transcripts can be measured experimentally</a:t>
            </a:r>
          </a:p>
        </p:txBody>
      </p:sp>
    </p:spTree>
    <p:extLst>
      <p:ext uri="{BB962C8B-B14F-4D97-AF65-F5344CB8AC3E}">
        <p14:creationId xmlns:p14="http://schemas.microsoft.com/office/powerpoint/2010/main" val="32020876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91374-8A8A-8C41-BD0C-097ADE893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11271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Four bases:</a:t>
            </a:r>
          </a:p>
          <a:p>
            <a:pPr lvl="1"/>
            <a:r>
              <a:rPr lang="en-US" b="1" dirty="0"/>
              <a:t>A</a:t>
            </a:r>
            <a:r>
              <a:rPr lang="en-US" dirty="0"/>
              <a:t>denine</a:t>
            </a:r>
          </a:p>
          <a:p>
            <a:pPr lvl="1"/>
            <a:r>
              <a:rPr lang="en-US" b="1" dirty="0"/>
              <a:t>T</a:t>
            </a:r>
            <a:r>
              <a:rPr lang="en-US" dirty="0"/>
              <a:t>hymine</a:t>
            </a:r>
          </a:p>
          <a:p>
            <a:pPr lvl="1"/>
            <a:r>
              <a:rPr lang="en-US" b="1" dirty="0"/>
              <a:t>C</a:t>
            </a:r>
            <a:r>
              <a:rPr lang="en-US" dirty="0"/>
              <a:t>ytosine</a:t>
            </a:r>
          </a:p>
          <a:p>
            <a:pPr lvl="1"/>
            <a:r>
              <a:rPr lang="en-US" b="1" dirty="0"/>
              <a:t>G</a:t>
            </a:r>
            <a:r>
              <a:rPr lang="en-US" dirty="0"/>
              <a:t>uanine </a:t>
            </a:r>
          </a:p>
          <a:p>
            <a:r>
              <a:rPr lang="en-US" dirty="0"/>
              <a:t>A and T are complementary</a:t>
            </a:r>
          </a:p>
          <a:p>
            <a:r>
              <a:rPr lang="en-US" dirty="0"/>
              <a:t>C and G are complementary</a:t>
            </a:r>
          </a:p>
          <a:p>
            <a:r>
              <a:rPr lang="en-US" dirty="0"/>
              <a:t>Two complementary bases are called a “base pair”</a:t>
            </a:r>
          </a:p>
          <a:p>
            <a:r>
              <a:rPr lang="en-US" b="1" dirty="0"/>
              <a:t>Sequences of base pairs encode information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639068-C54E-B245-B848-DD85A52DEE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8165"/>
          <a:stretch/>
        </p:blipFill>
        <p:spPr>
          <a:xfrm>
            <a:off x="7840133" y="0"/>
            <a:ext cx="4351867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3731718" y="6375168"/>
            <a:ext cx="50566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4"/>
              </a:rPr>
              <a:t>https://en.wikipedia.org/wiki/DNA#/media/File:Phosphate_backbone.jpg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254068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7FBB33-30C4-9448-95C0-823037175B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11"/>
          <a:stretch/>
        </p:blipFill>
        <p:spPr>
          <a:xfrm>
            <a:off x="1433513" y="365125"/>
            <a:ext cx="9920287" cy="64976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Transcription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7135318" y="6174622"/>
            <a:ext cx="5056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4"/>
              </a:rPr>
              <a:t>https://commons.wikimedia.org/wiki/File:Process_of_transcription_%2813080846733%29.jpg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70750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A8A281D-5713-C24B-832A-9CCE4E45E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8074" y="1203508"/>
            <a:ext cx="8151560" cy="49434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mRNA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91374-8A8A-8C41-BD0C-097ADE893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985" y="1825625"/>
            <a:ext cx="4811271" cy="4755057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Nucleic acid, like DNA</a:t>
            </a:r>
          </a:p>
          <a:p>
            <a:r>
              <a:rPr lang="en-US" dirty="0"/>
              <a:t>Four bases:</a:t>
            </a:r>
          </a:p>
          <a:p>
            <a:pPr lvl="1"/>
            <a:r>
              <a:rPr lang="en-US" b="1" dirty="0"/>
              <a:t>A</a:t>
            </a:r>
            <a:r>
              <a:rPr lang="en-US" dirty="0"/>
              <a:t>denine</a:t>
            </a:r>
          </a:p>
          <a:p>
            <a:pPr lvl="1"/>
            <a:r>
              <a:rPr lang="en-US" b="1" i="1" u="sng" dirty="0"/>
              <a:t>U</a:t>
            </a:r>
            <a:r>
              <a:rPr lang="en-US" i="1" u="sng" dirty="0"/>
              <a:t>racil</a:t>
            </a:r>
            <a:endParaRPr lang="en-US" dirty="0"/>
          </a:p>
          <a:p>
            <a:pPr lvl="1"/>
            <a:r>
              <a:rPr lang="en-US" b="1" dirty="0"/>
              <a:t>C</a:t>
            </a:r>
            <a:r>
              <a:rPr lang="en-US" dirty="0"/>
              <a:t>ytosine</a:t>
            </a:r>
          </a:p>
          <a:p>
            <a:pPr lvl="1"/>
            <a:r>
              <a:rPr lang="en-US" b="1" dirty="0"/>
              <a:t>G</a:t>
            </a:r>
            <a:r>
              <a:rPr lang="en-US" dirty="0"/>
              <a:t>uanine</a:t>
            </a:r>
            <a:endParaRPr lang="en-US" b="1" i="1" u="sng" dirty="0"/>
          </a:p>
          <a:p>
            <a:r>
              <a:rPr lang="en-US" dirty="0"/>
              <a:t>Single stranded (usually)</a:t>
            </a:r>
          </a:p>
          <a:p>
            <a:r>
              <a:rPr lang="en-US" dirty="0"/>
              <a:t>One of several types of RNA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6561320" y="230188"/>
            <a:ext cx="5630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4"/>
              </a:rPr>
              <a:t>https://en.wikipedia.org/wiki/Messenger_RNA#/media/File:DNA_transcription.svg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22581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D8B42D-BB07-684B-BCA0-0D9395AC50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990" y="1690688"/>
            <a:ext cx="9606540" cy="41085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Translation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6561320" y="6244058"/>
            <a:ext cx="5630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4"/>
              </a:rPr>
              <a:t>https://www.khanacademy.org/science/biology/gene-expression-central-dogma/translation-polypeptides/a/the-stages-of-translation</a:t>
            </a:r>
            <a:r>
              <a:rPr lang="en-US" sz="1200" dirty="0"/>
              <a:t>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D1FB822-E540-F144-9406-1AD69E268B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475320"/>
            <a:ext cx="4747620" cy="4676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3056434-5001-BF46-9FCA-1D4D166CF342}"/>
              </a:ext>
            </a:extLst>
          </p:cNvPr>
          <p:cNvSpPr txBox="1"/>
          <p:nvPr/>
        </p:nvSpPr>
        <p:spPr>
          <a:xfrm>
            <a:off x="0" y="6151726"/>
            <a:ext cx="563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6"/>
              </a:rPr>
              <a:t>https://en.wikipedia.org/wiki/DNA_and_RNA_codon_tables#/media/File:Aminoacids_table.svg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254469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879361" cy="1325563"/>
          </a:xfrm>
        </p:spPr>
        <p:txBody>
          <a:bodyPr/>
          <a:lstStyle/>
          <a:p>
            <a:r>
              <a:rPr lang="en-US" b="1" dirty="0"/>
              <a:t>Protein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91374-8A8A-8C41-BD0C-097ADE893C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985" y="1825625"/>
            <a:ext cx="4811271" cy="4755057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Chain of amino acids produced during translation is folded to produce final protein.</a:t>
            </a:r>
          </a:p>
          <a:p>
            <a:r>
              <a:rPr lang="en-US" dirty="0"/>
              <a:t>Proteins do the work of the cell: catalyzing metabolic reactions, structural support, signaling, regulating cellular processes, etc.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6561320" y="230188"/>
            <a:ext cx="56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https://commons.wikimedia.org/wiki/File:225_Peptide_Bond-01.jpg</a:t>
            </a:r>
            <a:r>
              <a:rPr lang="en-US" sz="12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A68D69-A636-404D-8DE1-D49784A99D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4256" y="945611"/>
            <a:ext cx="6987368" cy="591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42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466CF4-0E35-B843-8AE7-93229C2DC7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6360" y="384631"/>
            <a:ext cx="8595360" cy="626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3971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7170"/>
            <a:ext cx="9144000" cy="923661"/>
          </a:xfrm>
        </p:spPr>
        <p:txBody>
          <a:bodyPr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Modern Genetics</a:t>
            </a:r>
          </a:p>
        </p:txBody>
      </p:sp>
    </p:spTree>
    <p:extLst>
      <p:ext uri="{BB962C8B-B14F-4D97-AF65-F5344CB8AC3E}">
        <p14:creationId xmlns:p14="http://schemas.microsoft.com/office/powerpoint/2010/main" val="3020537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5F2BB6D-0790-C24A-AA54-30217EC0E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0324" y="1462682"/>
            <a:ext cx="9591675" cy="539531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Chromosomes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0" y="6375168"/>
            <a:ext cx="50566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4"/>
              </a:rPr>
              <a:t>https://www.genome.gov/genetics-glossary/Chromosome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694735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3BB97C7-50E6-DB42-B070-CDBBCCBA2F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3437" y="1825624"/>
            <a:ext cx="7548563" cy="50323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EA4F2F-BE0A-F644-AE90-73E63CFA9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Chromosomes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B45E0A-A22B-C743-9DAC-3F857C4D2171}"/>
              </a:ext>
            </a:extLst>
          </p:cNvPr>
          <p:cNvSpPr txBox="1"/>
          <p:nvPr/>
        </p:nvSpPr>
        <p:spPr>
          <a:xfrm>
            <a:off x="0" y="6396335"/>
            <a:ext cx="36433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</a:p>
          <a:p>
            <a:r>
              <a:rPr lang="en-US" sz="1200" dirty="0">
                <a:hlinkClick r:id="rId4"/>
              </a:rPr>
              <a:t>https://www.genome.gov/genetics-glossary/Karyotype</a:t>
            </a:r>
            <a:r>
              <a:rPr lang="en-US" sz="1200" dirty="0"/>
              <a:t>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F7CC9F9-A4A3-E840-82A0-D794539ED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985" y="1825625"/>
            <a:ext cx="4470452" cy="4755057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23 pairs, so 46 total</a:t>
            </a:r>
          </a:p>
          <a:p>
            <a:pPr lvl="1"/>
            <a:r>
              <a:rPr lang="en-US" dirty="0"/>
              <a:t>One copy from mother, one from father</a:t>
            </a:r>
          </a:p>
          <a:p>
            <a:r>
              <a:rPr lang="en-US" dirty="0"/>
              <a:t>Numbered 1-22, plus sex chromosomes X and Y</a:t>
            </a:r>
          </a:p>
          <a:p>
            <a:r>
              <a:rPr lang="en-US" b="1" dirty="0"/>
              <a:t>Diploid (2n): </a:t>
            </a:r>
            <a:r>
              <a:rPr lang="en-US" dirty="0"/>
              <a:t>46 (two each)</a:t>
            </a:r>
          </a:p>
          <a:p>
            <a:pPr lvl="1"/>
            <a:r>
              <a:rPr lang="en-US" dirty="0"/>
              <a:t>Most of the body’s cells</a:t>
            </a:r>
          </a:p>
          <a:p>
            <a:r>
              <a:rPr lang="en-US" b="1" dirty="0"/>
              <a:t>Haploid (n): </a:t>
            </a:r>
            <a:r>
              <a:rPr lang="en-US" dirty="0"/>
              <a:t>23 (one each)</a:t>
            </a:r>
          </a:p>
          <a:p>
            <a:pPr lvl="1"/>
            <a:r>
              <a:rPr lang="en-US" dirty="0"/>
              <a:t>Gametes (reproductive cells)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343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7170"/>
            <a:ext cx="9144000" cy="923661"/>
          </a:xfrm>
        </p:spPr>
        <p:txBody>
          <a:bodyPr>
            <a:normAutofit fontScale="90000"/>
          </a:bodyPr>
          <a:lstStyle/>
          <a:p>
            <a:r>
              <a:rPr lang="en-US" dirty="0">
                <a:cs typeface="Arial" panose="020B0604020202020204" pitchFamily="34" charset="0"/>
              </a:rPr>
              <a:t>Review of Mendelian Genetics</a:t>
            </a:r>
          </a:p>
        </p:txBody>
      </p:sp>
    </p:spTree>
    <p:extLst>
      <p:ext uri="{BB962C8B-B14F-4D97-AF65-F5344CB8AC3E}">
        <p14:creationId xmlns:p14="http://schemas.microsoft.com/office/powerpoint/2010/main" val="5472248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39EC3-F469-5E4C-A30C-2707DF1DD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 of DNA sequence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77CDD-F1B2-9143-9E3C-478BC97CE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1281" y="1027906"/>
            <a:ext cx="5460207" cy="52501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AC7144-2483-2241-8756-E5705BBFFDCD}"/>
              </a:ext>
            </a:extLst>
          </p:cNvPr>
          <p:cNvSpPr txBox="1"/>
          <p:nvPr/>
        </p:nvSpPr>
        <p:spPr>
          <a:xfrm>
            <a:off x="7111125" y="6456530"/>
            <a:ext cx="56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https://kids.britannica.com/kids/assembly/view/114928</a:t>
            </a:r>
            <a:r>
              <a:rPr lang="en-US" sz="1200" dirty="0"/>
              <a:t>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217B5CB-5135-1A4B-BA18-CAE3F70A1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690688"/>
            <a:ext cx="6196013" cy="435133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Exon - </a:t>
            </a:r>
            <a:r>
              <a:rPr lang="en-US" dirty="0"/>
              <a:t>Coding regions are used to specify the string of amino acids going into the protein</a:t>
            </a:r>
          </a:p>
          <a:p>
            <a:pPr lvl="1"/>
            <a:r>
              <a:rPr lang="en-US" dirty="0"/>
              <a:t>Picture isn’t really to scale. Reality is only a small fraction of DNA sequence is exons.</a:t>
            </a:r>
          </a:p>
          <a:p>
            <a:r>
              <a:rPr lang="en-US" b="1" dirty="0"/>
              <a:t>Introns - </a:t>
            </a:r>
            <a:r>
              <a:rPr lang="en-US" dirty="0"/>
              <a:t>Non-coding regions that transcribed into mRNA but then spliced out.</a:t>
            </a:r>
          </a:p>
          <a:p>
            <a:r>
              <a:rPr lang="en-US" b="1" dirty="0"/>
              <a:t>Promoter - </a:t>
            </a:r>
            <a:r>
              <a:rPr lang="en-US" dirty="0"/>
              <a:t>region where RNA-polymerase and transcription factors bind to gene to initiate transcription.</a:t>
            </a:r>
            <a:endParaRPr lang="en-US" b="1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4537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9B426-73C6-0946-A18C-0D54C6F85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Mutations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EFAB9B-F0A6-1843-A12C-673D19264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339" y="1407412"/>
            <a:ext cx="6367462" cy="49616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7D6962-DC2D-D440-A546-B1512D4EBA52}"/>
              </a:ext>
            </a:extLst>
          </p:cNvPr>
          <p:cNvSpPr txBox="1"/>
          <p:nvPr/>
        </p:nvSpPr>
        <p:spPr>
          <a:xfrm>
            <a:off x="4986338" y="6369071"/>
            <a:ext cx="6615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https://commons.wikimedia.org/wiki/File:Deletion_Insertion_Substitution-en.svg/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48039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8AE64-2A18-114D-BEDB-EABF3E65B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Frameshift from Insertion/Deletion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5BF4613-FA9A-7E40-996C-F762D9DB4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0125" y="2211388"/>
            <a:ext cx="8089564" cy="33607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F97EA4D-725A-4644-A488-93FFB5BFF955}"/>
              </a:ext>
            </a:extLst>
          </p:cNvPr>
          <p:cNvSpPr txBox="1"/>
          <p:nvPr/>
        </p:nvSpPr>
        <p:spPr>
          <a:xfrm>
            <a:off x="5200650" y="5697559"/>
            <a:ext cx="66151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https://evolution.berkeley.edu/dna-and-mutations/types-of-mutations/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965111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0B1398-46EB-B843-84EC-5E46923A6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3587" y="1228724"/>
            <a:ext cx="8233012" cy="43634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38E20C-01FA-8749-A2B2-01EBC1C60B98}"/>
              </a:ext>
            </a:extLst>
          </p:cNvPr>
          <p:cNvSpPr txBox="1"/>
          <p:nvPr/>
        </p:nvSpPr>
        <p:spPr>
          <a:xfrm>
            <a:off x="7039687" y="5592221"/>
            <a:ext cx="56306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https://biologydictionary.net/missense-mutation/</a:t>
            </a:r>
            <a:r>
              <a:rPr lang="en-US" sz="1200" dirty="0"/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9B489D-17A6-D24F-B5A9-42EF26D86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00025" y="1485900"/>
            <a:ext cx="4168854" cy="41063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6E542C-9A75-D849-B0DC-FF081F4812C2}"/>
              </a:ext>
            </a:extLst>
          </p:cNvPr>
          <p:cNvSpPr txBox="1"/>
          <p:nvPr/>
        </p:nvSpPr>
        <p:spPr>
          <a:xfrm>
            <a:off x="0" y="6151726"/>
            <a:ext cx="5630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5"/>
              </a:rPr>
              <a:t>https://en.wikipedia.org/wiki/DNA_and_RNA_codon_tables#/media/File:Aminoacids_table.svg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60390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Single-Nucleotide Polymorphisms (SNPs)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F14F05-F5BB-5842-8DFE-D77F244D8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39"/>
          <a:stretch/>
        </p:blipFill>
        <p:spPr>
          <a:xfrm>
            <a:off x="447345" y="1915222"/>
            <a:ext cx="11744655" cy="404531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E4A08E-9C27-8A46-B0E0-A2E25F680591}"/>
              </a:ext>
            </a:extLst>
          </p:cNvPr>
          <p:cNvSpPr txBox="1"/>
          <p:nvPr/>
        </p:nvSpPr>
        <p:spPr>
          <a:xfrm>
            <a:off x="3953587" y="6185068"/>
            <a:ext cx="56306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>
                <a:hlinkClick r:id="rId3"/>
              </a:rPr>
              <a:t>https://commons.wikimedia.org/wiki/File:AllelemodWlocus%26karyotype_eng.png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543705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/>
              <a:t>SNP vs substitution point-mutation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7D348-CE6E-FB45-8111-5ADF3DD29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690688"/>
            <a:ext cx="11353800" cy="4351338"/>
          </a:xfrm>
        </p:spPr>
        <p:txBody>
          <a:bodyPr>
            <a:normAutofit/>
          </a:bodyPr>
          <a:lstStyle/>
          <a:p>
            <a:r>
              <a:rPr lang="en-US" dirty="0"/>
              <a:t>Similar in terms of effect (or non-effect) </a:t>
            </a:r>
          </a:p>
          <a:p>
            <a:r>
              <a:rPr lang="en-US" dirty="0"/>
              <a:t>Calling a variation a SNP implies that it’s somewhat common, typically found in at least 1% of population.</a:t>
            </a:r>
            <a:r>
              <a:rPr lang="en-US" b="1" dirty="0"/>
              <a:t> 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2540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/>
              <a:t>Modern Genetics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7D348-CE6E-FB45-8111-5ADF3DD29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1690688"/>
            <a:ext cx="11353800" cy="4351338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Gene - </a:t>
            </a:r>
            <a:r>
              <a:rPr lang="en-US" dirty="0"/>
              <a:t>segment of DNA that contains instructions to produce a product</a:t>
            </a:r>
          </a:p>
          <a:p>
            <a:r>
              <a:rPr lang="en-US" b="1" dirty="0"/>
              <a:t>Alleles - </a:t>
            </a:r>
            <a:r>
              <a:rPr lang="en-US" dirty="0"/>
              <a:t>Different versions of a gene</a:t>
            </a:r>
          </a:p>
          <a:p>
            <a:r>
              <a:rPr lang="en-US" b="1" dirty="0"/>
              <a:t>Single-nucleotide polymorphism (SNP) - </a:t>
            </a:r>
            <a:r>
              <a:rPr lang="en-US" dirty="0"/>
              <a:t>one base-pair difference between alleles</a:t>
            </a:r>
            <a:endParaRPr lang="en-US" b="1" dirty="0"/>
          </a:p>
          <a:p>
            <a:r>
              <a:rPr lang="en-US" dirty="0"/>
              <a:t>Where Mendel was right:</a:t>
            </a:r>
          </a:p>
          <a:p>
            <a:pPr lvl="1"/>
            <a:r>
              <a:rPr lang="en-US" dirty="0"/>
              <a:t>Two copies of each gene, one from each parent</a:t>
            </a:r>
          </a:p>
          <a:p>
            <a:pPr lvl="1"/>
            <a:r>
              <a:rPr lang="en-US" dirty="0"/>
              <a:t>Might be two copies of the same allele, or two different alleles</a:t>
            </a:r>
          </a:p>
          <a:p>
            <a:r>
              <a:rPr lang="en-US" dirty="0"/>
              <a:t>Where it’s more complicated:</a:t>
            </a:r>
          </a:p>
          <a:p>
            <a:pPr lvl="1"/>
            <a:r>
              <a:rPr lang="en-US" dirty="0"/>
              <a:t>Many traits are more complicated than the simple flower example, involving many genes, influence of non-genetic factors, and continuous phenotypes (ex: height)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5744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46268"/>
            <a:ext cx="9144000" cy="965465"/>
          </a:xfrm>
        </p:spPr>
        <p:txBody>
          <a:bodyPr>
            <a:normAutofit/>
          </a:bodyPr>
          <a:lstStyle/>
          <a:p>
            <a:r>
              <a:rPr lang="en-US" dirty="0">
                <a:cs typeface="Arial" panose="020B0604020202020204" pitchFamily="34" charset="0"/>
              </a:rPr>
              <a:t>Project 2: GWAS</a:t>
            </a:r>
          </a:p>
        </p:txBody>
      </p:sp>
    </p:spTree>
    <p:extLst>
      <p:ext uri="{BB962C8B-B14F-4D97-AF65-F5344CB8AC3E}">
        <p14:creationId xmlns:p14="http://schemas.microsoft.com/office/powerpoint/2010/main" val="13766497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 err="1"/>
              <a:t>Zombology</a:t>
            </a:r>
            <a:r>
              <a:rPr lang="en-US" sz="4800" b="1" dirty="0"/>
              <a:t> Basics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0FA834-1AD8-8540-9F1F-7770146CCB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34025" cy="4351338"/>
          </a:xfrm>
        </p:spPr>
        <p:txBody>
          <a:bodyPr/>
          <a:lstStyle/>
          <a:p>
            <a:r>
              <a:rPr lang="en-US" dirty="0"/>
              <a:t>Mysterious virus affects people differently</a:t>
            </a:r>
          </a:p>
          <a:p>
            <a:r>
              <a:rPr lang="en-US" dirty="0"/>
              <a:t>Upon contact with virus, some die (called “normal phenotype”) and some become zombies.</a:t>
            </a:r>
          </a:p>
          <a:p>
            <a:r>
              <a:rPr lang="en-US" b="1" dirty="0"/>
              <a:t>Goal: </a:t>
            </a:r>
            <a:r>
              <a:rPr lang="en-US" dirty="0"/>
              <a:t>Analyze genomic data to look for SNPs related to virus response.</a:t>
            </a:r>
            <a:endParaRPr lang="en-US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53A4BA-2ACD-3E4C-9E8B-EBE5EDB221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9287" y="2024062"/>
            <a:ext cx="4622800" cy="34671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80D04DF-26B4-8049-BF7F-75DDBFF845DF}"/>
              </a:ext>
            </a:extLst>
          </p:cNvPr>
          <p:cNvCxnSpPr>
            <a:cxnSpLocks/>
          </p:cNvCxnSpPr>
          <p:nvPr/>
        </p:nvCxnSpPr>
        <p:spPr>
          <a:xfrm flipV="1">
            <a:off x="8173508" y="4301432"/>
            <a:ext cx="131762" cy="1731002"/>
          </a:xfrm>
          <a:prstGeom prst="straightConnector1">
            <a:avLst/>
          </a:prstGeom>
          <a:ln w="793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7AB33B3-BF75-544A-A1C5-613EBAD9EBAE}"/>
              </a:ext>
            </a:extLst>
          </p:cNvPr>
          <p:cNvCxnSpPr>
            <a:cxnSpLocks/>
          </p:cNvCxnSpPr>
          <p:nvPr/>
        </p:nvCxnSpPr>
        <p:spPr>
          <a:xfrm flipV="1">
            <a:off x="8432800" y="4001294"/>
            <a:ext cx="1388533" cy="2031140"/>
          </a:xfrm>
          <a:prstGeom prst="straightConnector1">
            <a:avLst/>
          </a:prstGeom>
          <a:ln w="793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69600F4-FF91-424E-A0A1-D8824C0CC5D9}"/>
              </a:ext>
            </a:extLst>
          </p:cNvPr>
          <p:cNvCxnSpPr>
            <a:cxnSpLocks/>
          </p:cNvCxnSpPr>
          <p:nvPr/>
        </p:nvCxnSpPr>
        <p:spPr>
          <a:xfrm flipH="1" flipV="1">
            <a:off x="7416800" y="2695841"/>
            <a:ext cx="339195" cy="3336593"/>
          </a:xfrm>
          <a:prstGeom prst="straightConnector1">
            <a:avLst/>
          </a:prstGeom>
          <a:ln w="79375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DFD68C3-1CD4-8243-8186-4FC1574AEC9C}"/>
              </a:ext>
            </a:extLst>
          </p:cNvPr>
          <p:cNvSpPr txBox="1"/>
          <p:nvPr/>
        </p:nvSpPr>
        <p:spPr>
          <a:xfrm>
            <a:off x="7194714" y="6176963"/>
            <a:ext cx="1959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Zombie phenotype</a:t>
            </a:r>
          </a:p>
        </p:txBody>
      </p:sp>
    </p:spTree>
    <p:extLst>
      <p:ext uri="{BB962C8B-B14F-4D97-AF65-F5344CB8AC3E}">
        <p14:creationId xmlns:p14="http://schemas.microsoft.com/office/powerpoint/2010/main" val="34427249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53746-1A65-6546-9858-41E7F50FC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9463"/>
          </a:xfrm>
        </p:spPr>
        <p:txBody>
          <a:bodyPr/>
          <a:lstStyle/>
          <a:p>
            <a:r>
              <a:rPr lang="en-US" dirty="0"/>
              <a:t>Zombie SNP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7C708-590D-8C4C-9455-E0623D651B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7387"/>
            <a:ext cx="10515600" cy="3677709"/>
          </a:xfrm>
        </p:spPr>
        <p:txBody>
          <a:bodyPr/>
          <a:lstStyle/>
          <a:p>
            <a:r>
              <a:rPr lang="en-US" dirty="0"/>
              <a:t>48,752 SNPs (actually this is a pretty </a:t>
            </a:r>
            <a:r>
              <a:rPr lang="en-US" i="1" dirty="0"/>
              <a:t>small </a:t>
            </a:r>
            <a:r>
              <a:rPr lang="en-US" dirty="0"/>
              <a:t>dataset)</a:t>
            </a:r>
          </a:p>
          <a:p>
            <a:r>
              <a:rPr lang="en-US" dirty="0"/>
              <a:t>100 normal samples, 100 zombie samples</a:t>
            </a:r>
          </a:p>
          <a:p>
            <a:r>
              <a:rPr lang="en-US" dirty="0">
                <a:hlinkClick r:id="rId2"/>
              </a:rPr>
              <a:t>https://github.com/mikesaint-antoine/comp_bio_seminar/tree/main/project2/data</a:t>
            </a:r>
            <a:r>
              <a:rPr lang="en-US" dirty="0"/>
              <a:t>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40CFE68-B32A-7847-92C2-DB7DED4617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51279"/>
              </p:ext>
            </p:extLst>
          </p:nvPr>
        </p:nvGraphicFramePr>
        <p:xfrm>
          <a:off x="981075" y="4430978"/>
          <a:ext cx="1022985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5899">
                  <a:extLst>
                    <a:ext uri="{9D8B030D-6E8A-4147-A177-3AD203B41FA5}">
                      <a16:colId xmlns:a16="http://schemas.microsoft.com/office/drawing/2014/main" val="2077255404"/>
                    </a:ext>
                  </a:extLst>
                </a:gridCol>
                <a:gridCol w="787401">
                  <a:extLst>
                    <a:ext uri="{9D8B030D-6E8A-4147-A177-3AD203B41FA5}">
                      <a16:colId xmlns:a16="http://schemas.microsoft.com/office/drawing/2014/main" val="1575019018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840815572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1930958275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1112122285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1792966898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4084189301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3875660802"/>
                    </a:ext>
                  </a:extLst>
                </a:gridCol>
                <a:gridCol w="1136650">
                  <a:extLst>
                    <a:ext uri="{9D8B030D-6E8A-4147-A177-3AD203B41FA5}">
                      <a16:colId xmlns:a16="http://schemas.microsoft.com/office/drawing/2014/main" val="19643020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snp_id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var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normal_2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normal_3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zombie_1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zombie_2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zombie_3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4334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chr1:944564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99662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chr1:950243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43047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chr1:959842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1221057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chr1:990417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368572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66443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ED3AE7-57A2-1943-8A5F-7C8BC1302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2302934" y="1202267"/>
            <a:ext cx="2404534" cy="45550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DE44A-63E7-D841-8141-0AEF98069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7535333" y="1337734"/>
            <a:ext cx="24384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80839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694" y="2946268"/>
            <a:ext cx="10234613" cy="965465"/>
          </a:xfrm>
        </p:spPr>
        <p:txBody>
          <a:bodyPr>
            <a:normAutofit fontScale="90000"/>
          </a:bodyPr>
          <a:lstStyle/>
          <a:p>
            <a:r>
              <a:rPr lang="en-US" dirty="0">
                <a:cs typeface="Arial" panose="020B0604020202020204" pitchFamily="34" charset="0"/>
              </a:rPr>
              <a:t>Further Learning and Career Advice</a:t>
            </a:r>
          </a:p>
        </p:txBody>
      </p:sp>
    </p:spTree>
    <p:extLst>
      <p:ext uri="{BB962C8B-B14F-4D97-AF65-F5344CB8AC3E}">
        <p14:creationId xmlns:p14="http://schemas.microsoft.com/office/powerpoint/2010/main" val="273363760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848A6-B6F2-4641-BE26-83F6E4C06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Educational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E6719-22AF-6844-BA80-3C1B51E81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https://learnbioinformatics.org/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037515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820B05-C4E4-C845-966B-706DEFF5C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9689"/>
            <a:ext cx="12192000" cy="567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367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ED3AE7-57A2-1943-8A5F-7C8BC1302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3318934" y="118533"/>
            <a:ext cx="1385512" cy="2624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DE44A-63E7-D841-8141-0AEF98069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6620933" y="0"/>
            <a:ext cx="1513489" cy="27431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D8AB1A-030A-B541-9932-38F256AC0020}"/>
              </a:ext>
            </a:extLst>
          </p:cNvPr>
          <p:cNvSpPr txBox="1"/>
          <p:nvPr/>
        </p:nvSpPr>
        <p:spPr>
          <a:xfrm>
            <a:off x="53917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B048B90D-370D-7344-9B05-032FAA2F0057}"/>
              </a:ext>
            </a:extLst>
          </p:cNvPr>
          <p:cNvSpPr/>
          <p:nvPr/>
        </p:nvSpPr>
        <p:spPr>
          <a:xfrm>
            <a:off x="46069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955F2-8BE1-B842-8246-A3771C334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4986867" y="4233334"/>
            <a:ext cx="1385512" cy="2624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4FE0F-F3B1-E245-A449-315DDA70F7F7}"/>
              </a:ext>
            </a:extLst>
          </p:cNvPr>
          <p:cNvSpPr txBox="1"/>
          <p:nvPr/>
        </p:nvSpPr>
        <p:spPr>
          <a:xfrm>
            <a:off x="5244247" y="3771669"/>
            <a:ext cx="870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100%</a:t>
            </a:r>
          </a:p>
        </p:txBody>
      </p:sp>
    </p:spTree>
    <p:extLst>
      <p:ext uri="{BB962C8B-B14F-4D97-AF65-F5344CB8AC3E}">
        <p14:creationId xmlns:p14="http://schemas.microsoft.com/office/powerpoint/2010/main" val="1851477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4ED3AE7-57A2-1943-8A5F-7C8BC13020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372534" y="118533"/>
            <a:ext cx="1385512" cy="26246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DE44A-63E7-D841-8141-0AEF98069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3674533" y="0"/>
            <a:ext cx="1513489" cy="27431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4D8AB1A-030A-B541-9932-38F256AC0020}"/>
              </a:ext>
            </a:extLst>
          </p:cNvPr>
          <p:cNvSpPr txBox="1"/>
          <p:nvPr/>
        </p:nvSpPr>
        <p:spPr>
          <a:xfrm>
            <a:off x="24453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3" name="Down Arrow 2">
            <a:extLst>
              <a:ext uri="{FF2B5EF4-FFF2-40B4-BE49-F238E27FC236}">
                <a16:creationId xmlns:a16="http://schemas.microsoft.com/office/drawing/2014/main" id="{B048B90D-370D-7344-9B05-032FAA2F0057}"/>
              </a:ext>
            </a:extLst>
          </p:cNvPr>
          <p:cNvSpPr/>
          <p:nvPr/>
        </p:nvSpPr>
        <p:spPr>
          <a:xfrm>
            <a:off x="16605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A955F2-8BE1-B842-8246-A3771C334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2040467" y="4233334"/>
            <a:ext cx="1385512" cy="26246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074FE0F-F3B1-E245-A449-315DDA70F7F7}"/>
              </a:ext>
            </a:extLst>
          </p:cNvPr>
          <p:cNvSpPr txBox="1"/>
          <p:nvPr/>
        </p:nvSpPr>
        <p:spPr>
          <a:xfrm>
            <a:off x="2297847" y="3771669"/>
            <a:ext cx="8707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100%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934B05-94BA-E14A-BF65-49C9C6740B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6874934" y="118533"/>
            <a:ext cx="1385512" cy="26246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40655C-2F8B-9849-9916-2FAE8E4C788E}"/>
              </a:ext>
            </a:extLst>
          </p:cNvPr>
          <p:cNvSpPr txBox="1"/>
          <p:nvPr/>
        </p:nvSpPr>
        <p:spPr>
          <a:xfrm>
            <a:off x="8947756" y="1107700"/>
            <a:ext cx="541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X</a:t>
            </a: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D5009FFA-FA22-AE42-8AC3-635ACEC15156}"/>
              </a:ext>
            </a:extLst>
          </p:cNvPr>
          <p:cNvSpPr/>
          <p:nvPr/>
        </p:nvSpPr>
        <p:spPr>
          <a:xfrm>
            <a:off x="8162984" y="2332565"/>
            <a:ext cx="2111410" cy="108373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26CF9E-1077-2A44-9C9F-45101453EB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7470228" y="4225664"/>
            <a:ext cx="1385512" cy="262466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36E86CB-5A11-5C45-84D2-A76FB14EE1BA}"/>
              </a:ext>
            </a:extLst>
          </p:cNvPr>
          <p:cNvSpPr txBox="1"/>
          <p:nvPr/>
        </p:nvSpPr>
        <p:spPr>
          <a:xfrm>
            <a:off x="7802949" y="367486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75%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AD5AF5E-43FA-5E42-830F-92D1BC9941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753" t="17531" r="14692" b="18024"/>
          <a:stretch/>
        </p:blipFill>
        <p:spPr>
          <a:xfrm>
            <a:off x="9489623" y="4114801"/>
            <a:ext cx="1513489" cy="27431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2FD803-DBB4-7D43-A7EE-312BAEF60C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2" t="13580" r="50246" b="19999"/>
          <a:stretch/>
        </p:blipFill>
        <p:spPr>
          <a:xfrm>
            <a:off x="10176932" y="118533"/>
            <a:ext cx="1385512" cy="262466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87DA1B7-83AE-6740-B07F-5D1B1906D564}"/>
              </a:ext>
            </a:extLst>
          </p:cNvPr>
          <p:cNvSpPr txBox="1"/>
          <p:nvPr/>
        </p:nvSpPr>
        <p:spPr>
          <a:xfrm>
            <a:off x="9886332" y="3674868"/>
            <a:ext cx="7200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25%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0AE2F7C-C995-CE4E-831B-8A02C0D24C57}"/>
              </a:ext>
            </a:extLst>
          </p:cNvPr>
          <p:cNvCxnSpPr>
            <a:cxnSpLocks/>
          </p:cNvCxnSpPr>
          <p:nvPr/>
        </p:nvCxnSpPr>
        <p:spPr>
          <a:xfrm flipV="1">
            <a:off x="4052683" y="1430866"/>
            <a:ext cx="2477043" cy="3598334"/>
          </a:xfrm>
          <a:prstGeom prst="straightConnector1">
            <a:avLst/>
          </a:prstGeom>
          <a:ln w="825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5497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Mendelian Genetics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7D348-CE6E-FB45-8111-5ADF3DD29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Gene - </a:t>
            </a:r>
            <a:r>
              <a:rPr lang="en-US" dirty="0"/>
              <a:t>discrete unit of heredity (example: gene for flower color)</a:t>
            </a:r>
          </a:p>
          <a:p>
            <a:r>
              <a:rPr lang="en-US" b="1" dirty="0"/>
              <a:t>Alleles - </a:t>
            </a:r>
            <a:r>
              <a:rPr lang="en-US" dirty="0"/>
              <a:t>Different versions of a gene</a:t>
            </a:r>
          </a:p>
          <a:p>
            <a:r>
              <a:rPr lang="en-US" b="1" i="1" dirty="0"/>
              <a:t>B:</a:t>
            </a:r>
            <a:r>
              <a:rPr lang="en-US" i="1" dirty="0"/>
              <a:t> allele for blue flowers</a:t>
            </a:r>
          </a:p>
          <a:p>
            <a:r>
              <a:rPr lang="en-US" b="1" i="1" dirty="0"/>
              <a:t>b: </a:t>
            </a:r>
            <a:r>
              <a:rPr lang="en-US" i="1" dirty="0"/>
              <a:t>allele for white flowers</a:t>
            </a:r>
          </a:p>
          <a:p>
            <a:r>
              <a:rPr lang="en-US" dirty="0"/>
              <a:t>Each plant has two copies.</a:t>
            </a:r>
          </a:p>
          <a:p>
            <a:r>
              <a:rPr lang="en-US" dirty="0"/>
              <a:t>If one of each, then dominant one determines color</a:t>
            </a:r>
          </a:p>
          <a:p>
            <a:pPr lvl="1"/>
            <a:r>
              <a:rPr lang="en-US" b="1" dirty="0"/>
              <a:t>BB</a:t>
            </a:r>
            <a:r>
              <a:rPr lang="en-US" dirty="0"/>
              <a:t> -&gt; blue flowers</a:t>
            </a:r>
          </a:p>
          <a:p>
            <a:pPr lvl="1"/>
            <a:r>
              <a:rPr lang="en-US" b="1" dirty="0"/>
              <a:t>bb</a:t>
            </a:r>
            <a:r>
              <a:rPr lang="en-US" dirty="0"/>
              <a:t> -&gt; white flowers</a:t>
            </a:r>
          </a:p>
          <a:p>
            <a:pPr lvl="1"/>
            <a:r>
              <a:rPr lang="en-US" b="1" dirty="0"/>
              <a:t>Bb </a:t>
            </a:r>
            <a:r>
              <a:rPr lang="en-US" dirty="0"/>
              <a:t>-&gt; blue flowers</a:t>
            </a:r>
          </a:p>
          <a:p>
            <a:r>
              <a:rPr lang="en-US" b="1" dirty="0"/>
              <a:t>Genotype: </a:t>
            </a:r>
            <a:r>
              <a:rPr lang="en-US" dirty="0"/>
              <a:t>what alleles a plant has</a:t>
            </a:r>
          </a:p>
          <a:p>
            <a:r>
              <a:rPr lang="en-US" b="1" dirty="0"/>
              <a:t>Phenotype: </a:t>
            </a:r>
            <a:r>
              <a:rPr lang="en-US" dirty="0"/>
              <a:t>the plant’s color</a:t>
            </a:r>
            <a:endParaRPr lang="en-US" b="1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293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F40F0-3281-EA46-AF58-FB6B9DC3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Mendelian Genetics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7D348-CE6E-FB45-8111-5ADF3DD29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903288"/>
          </a:xfrm>
        </p:spPr>
        <p:txBody>
          <a:bodyPr>
            <a:normAutofit/>
          </a:bodyPr>
          <a:lstStyle/>
          <a:p>
            <a:r>
              <a:rPr lang="en-US" b="1" dirty="0"/>
              <a:t>If we know the genotypes of two plants, we can predict the color distribution of the offspring from crossing them. 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E747790-69C2-F748-A8CE-AA856F43ED4F}"/>
              </a:ext>
            </a:extLst>
          </p:cNvPr>
          <p:cNvSpPr/>
          <p:nvPr/>
        </p:nvSpPr>
        <p:spPr>
          <a:xfrm>
            <a:off x="1605352" y="3741628"/>
            <a:ext cx="3186113" cy="22002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3330BF8-66BC-6248-BE36-7B36380CB03B}"/>
              </a:ext>
            </a:extLst>
          </p:cNvPr>
          <p:cNvCxnSpPr>
            <a:cxnSpLocks/>
            <a:stCxn id="4" idx="0"/>
            <a:endCxn id="4" idx="2"/>
          </p:cNvCxnSpPr>
          <p:nvPr/>
        </p:nvCxnSpPr>
        <p:spPr>
          <a:xfrm>
            <a:off x="3198409" y="3741628"/>
            <a:ext cx="0" cy="22002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5FBB016-8AA0-694F-A366-089FD8446F9F}"/>
              </a:ext>
            </a:extLst>
          </p:cNvPr>
          <p:cNvCxnSpPr>
            <a:cxnSpLocks/>
            <a:stCxn id="4" idx="3"/>
            <a:endCxn id="4" idx="1"/>
          </p:cNvCxnSpPr>
          <p:nvPr/>
        </p:nvCxnSpPr>
        <p:spPr>
          <a:xfrm flipH="1">
            <a:off x="1605352" y="4841766"/>
            <a:ext cx="31861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E33537C-1105-7D49-854B-A181FFEBE22D}"/>
              </a:ext>
            </a:extLst>
          </p:cNvPr>
          <p:cNvSpPr txBox="1"/>
          <p:nvPr/>
        </p:nvSpPr>
        <p:spPr>
          <a:xfrm>
            <a:off x="3387466" y="5061527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6FDCEE-CDF2-0242-9EDE-A66DBDBED1D5}"/>
              </a:ext>
            </a:extLst>
          </p:cNvPr>
          <p:cNvSpPr txBox="1"/>
          <p:nvPr/>
        </p:nvSpPr>
        <p:spPr>
          <a:xfrm>
            <a:off x="1871928" y="3975674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D374AE3-3580-9C4D-B0C1-5435092719E2}"/>
              </a:ext>
            </a:extLst>
          </p:cNvPr>
          <p:cNvSpPr txBox="1"/>
          <p:nvPr/>
        </p:nvSpPr>
        <p:spPr>
          <a:xfrm>
            <a:off x="1871928" y="5061528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E06186-12FF-DA41-B4AD-5877D162CB86}"/>
              </a:ext>
            </a:extLst>
          </p:cNvPr>
          <p:cNvSpPr txBox="1"/>
          <p:nvPr/>
        </p:nvSpPr>
        <p:spPr>
          <a:xfrm>
            <a:off x="3446969" y="3968532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3C2B23-341E-6C49-B284-B8E8A694E39C}"/>
              </a:ext>
            </a:extLst>
          </p:cNvPr>
          <p:cNvSpPr txBox="1"/>
          <p:nvPr/>
        </p:nvSpPr>
        <p:spPr>
          <a:xfrm>
            <a:off x="1977696" y="3335060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1592005-17BE-FB47-957D-EAB73345EDDA}"/>
              </a:ext>
            </a:extLst>
          </p:cNvPr>
          <p:cNvSpPr txBox="1"/>
          <p:nvPr/>
        </p:nvSpPr>
        <p:spPr>
          <a:xfrm>
            <a:off x="840915" y="4068543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52FFBF1-3E44-914E-BACA-422A03F0CBE5}"/>
              </a:ext>
            </a:extLst>
          </p:cNvPr>
          <p:cNvSpPr txBox="1"/>
          <p:nvPr/>
        </p:nvSpPr>
        <p:spPr>
          <a:xfrm>
            <a:off x="802155" y="5174220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DB293E-65A1-DF4D-94E8-4E1BB0EC83A2}"/>
              </a:ext>
            </a:extLst>
          </p:cNvPr>
          <p:cNvSpPr txBox="1"/>
          <p:nvPr/>
        </p:nvSpPr>
        <p:spPr>
          <a:xfrm>
            <a:off x="3552737" y="3308448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5F2C599-D309-244F-B611-438B47333C7E}"/>
              </a:ext>
            </a:extLst>
          </p:cNvPr>
          <p:cNvSpPr/>
          <p:nvPr/>
        </p:nvSpPr>
        <p:spPr>
          <a:xfrm>
            <a:off x="7196086" y="3741628"/>
            <a:ext cx="3186113" cy="22002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510BF8F-5AC8-024C-87DD-8848A660DF43}"/>
              </a:ext>
            </a:extLst>
          </p:cNvPr>
          <p:cNvCxnSpPr>
            <a:cxnSpLocks/>
            <a:stCxn id="20" idx="0"/>
            <a:endCxn id="20" idx="2"/>
          </p:cNvCxnSpPr>
          <p:nvPr/>
        </p:nvCxnSpPr>
        <p:spPr>
          <a:xfrm>
            <a:off x="8789143" y="3741628"/>
            <a:ext cx="0" cy="22002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FAFD19B-69A4-194E-BFF9-7EE1300D29A9}"/>
              </a:ext>
            </a:extLst>
          </p:cNvPr>
          <p:cNvCxnSpPr>
            <a:cxnSpLocks/>
            <a:stCxn id="20" idx="3"/>
            <a:endCxn id="20" idx="1"/>
          </p:cNvCxnSpPr>
          <p:nvPr/>
        </p:nvCxnSpPr>
        <p:spPr>
          <a:xfrm flipH="1">
            <a:off x="7196086" y="4841766"/>
            <a:ext cx="318611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D77E6EA-14C1-F644-8849-38511AB4528F}"/>
              </a:ext>
            </a:extLst>
          </p:cNvPr>
          <p:cNvSpPr txBox="1"/>
          <p:nvPr/>
        </p:nvSpPr>
        <p:spPr>
          <a:xfrm>
            <a:off x="8978200" y="5061527"/>
            <a:ext cx="11725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(white)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79ABE5A-3747-D04E-91F9-8DC8BED7D199}"/>
              </a:ext>
            </a:extLst>
          </p:cNvPr>
          <p:cNvSpPr txBox="1"/>
          <p:nvPr/>
        </p:nvSpPr>
        <p:spPr>
          <a:xfrm>
            <a:off x="7462662" y="3975674"/>
            <a:ext cx="1059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B6FFAA-39BA-EB40-9957-F07EDB825126}"/>
              </a:ext>
            </a:extLst>
          </p:cNvPr>
          <p:cNvSpPr txBox="1"/>
          <p:nvPr/>
        </p:nvSpPr>
        <p:spPr>
          <a:xfrm>
            <a:off x="7462662" y="5061528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CC37CB0-C450-954E-B4B6-C21E5FC82D43}"/>
              </a:ext>
            </a:extLst>
          </p:cNvPr>
          <p:cNvSpPr txBox="1"/>
          <p:nvPr/>
        </p:nvSpPr>
        <p:spPr>
          <a:xfrm>
            <a:off x="9037703" y="3968532"/>
            <a:ext cx="105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Bb (blue)</a:t>
            </a:r>
          </a:p>
          <a:p>
            <a:pPr algn="ctr"/>
            <a:r>
              <a:rPr lang="en-US" b="1" dirty="0"/>
              <a:t>25%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A5841F-7A8B-AE4E-810E-67EC9BC46E4B}"/>
              </a:ext>
            </a:extLst>
          </p:cNvPr>
          <p:cNvSpPr txBox="1"/>
          <p:nvPr/>
        </p:nvSpPr>
        <p:spPr>
          <a:xfrm>
            <a:off x="7568430" y="3335060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951B51-0759-D74C-B0E0-A4A10040B4D7}"/>
              </a:ext>
            </a:extLst>
          </p:cNvPr>
          <p:cNvSpPr txBox="1"/>
          <p:nvPr/>
        </p:nvSpPr>
        <p:spPr>
          <a:xfrm>
            <a:off x="6431649" y="4068543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5C21BD7-B450-364A-B7DA-056D84ED76CE}"/>
              </a:ext>
            </a:extLst>
          </p:cNvPr>
          <p:cNvSpPr txBox="1"/>
          <p:nvPr/>
        </p:nvSpPr>
        <p:spPr>
          <a:xfrm>
            <a:off x="6392889" y="5174220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99E99E-10AA-EE42-8A29-BA13CDA5BF0B}"/>
              </a:ext>
            </a:extLst>
          </p:cNvPr>
          <p:cNvSpPr txBox="1"/>
          <p:nvPr/>
        </p:nvSpPr>
        <p:spPr>
          <a:xfrm>
            <a:off x="9143471" y="3308448"/>
            <a:ext cx="841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684752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3939B-2044-3946-8978-CB5F8FB26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7170"/>
            <a:ext cx="9144000" cy="923661"/>
          </a:xfrm>
        </p:spPr>
        <p:txBody>
          <a:bodyPr>
            <a:normAutofit fontScale="90000"/>
          </a:bodyPr>
          <a:lstStyle/>
          <a:p>
            <a:r>
              <a:rPr lang="en-US" dirty="0">
                <a:cs typeface="Arial" panose="020B0604020202020204" pitchFamily="34" charset="0"/>
              </a:rPr>
              <a:t>Revisiting our previous results…</a:t>
            </a:r>
          </a:p>
        </p:txBody>
      </p:sp>
    </p:spTree>
    <p:extLst>
      <p:ext uri="{BB962C8B-B14F-4D97-AF65-F5344CB8AC3E}">
        <p14:creationId xmlns:p14="http://schemas.microsoft.com/office/powerpoint/2010/main" val="2164894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5486</TotalTime>
  <Words>1086</Words>
  <Application>Microsoft Macintosh PowerPoint</Application>
  <PresentationFormat>Widescreen</PresentationFormat>
  <Paragraphs>224</Paragraphs>
  <Slides>42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5" baseType="lpstr">
      <vt:lpstr>Arial</vt:lpstr>
      <vt:lpstr>Calibri</vt:lpstr>
      <vt:lpstr>Office Theme</vt:lpstr>
      <vt:lpstr>Intro to Genomics</vt:lpstr>
      <vt:lpstr>Epistemic Status</vt:lpstr>
      <vt:lpstr>Review of Mendelian Genetics</vt:lpstr>
      <vt:lpstr>PowerPoint Presentation</vt:lpstr>
      <vt:lpstr>PowerPoint Presentation</vt:lpstr>
      <vt:lpstr>PowerPoint Presentation</vt:lpstr>
      <vt:lpstr>Mendelian Genetics</vt:lpstr>
      <vt:lpstr>Mendelian Genetics</vt:lpstr>
      <vt:lpstr>Revisiting our previous results…</vt:lpstr>
      <vt:lpstr>PowerPoint Presentation</vt:lpstr>
      <vt:lpstr>PowerPoint Presentation</vt:lpstr>
      <vt:lpstr>Review From Yesterday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DNA</vt:lpstr>
      <vt:lpstr>Transcription</vt:lpstr>
      <vt:lpstr>mRNA</vt:lpstr>
      <vt:lpstr>Translation</vt:lpstr>
      <vt:lpstr>Protein</vt:lpstr>
      <vt:lpstr>PowerPoint Presentation</vt:lpstr>
      <vt:lpstr>Modern Genetics</vt:lpstr>
      <vt:lpstr>Chromosomes</vt:lpstr>
      <vt:lpstr>Chromosomes</vt:lpstr>
      <vt:lpstr>Parts of DNA sequence</vt:lpstr>
      <vt:lpstr>Types of Mutations</vt:lpstr>
      <vt:lpstr>Frameshift from Insertion/Deletion</vt:lpstr>
      <vt:lpstr>PowerPoint Presentation</vt:lpstr>
      <vt:lpstr>Single-Nucleotide Polymorphisms (SNPs)</vt:lpstr>
      <vt:lpstr>SNP vs substitution point-mutation</vt:lpstr>
      <vt:lpstr>Modern Genetics</vt:lpstr>
      <vt:lpstr>Project 2: GWAS</vt:lpstr>
      <vt:lpstr>Zombology Basics</vt:lpstr>
      <vt:lpstr>Zombie SNP Dataset</vt:lpstr>
      <vt:lpstr>Further Learning and Career Advice</vt:lpstr>
      <vt:lpstr>Educational Resources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Computational Biology</dc:title>
  <dc:creator>Mike Saint-Antoine</dc:creator>
  <cp:lastModifiedBy>Mike Saint-Antoine</cp:lastModifiedBy>
  <cp:revision>135</cp:revision>
  <dcterms:created xsi:type="dcterms:W3CDTF">2024-06-21T02:07:16Z</dcterms:created>
  <dcterms:modified xsi:type="dcterms:W3CDTF">2024-07-14T12:46:37Z</dcterms:modified>
</cp:coreProperties>
</file>

<file path=docProps/thumbnail.jpeg>
</file>